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786" r:id="rId1"/>
  </p:sldMasterIdLst>
  <p:notesMasterIdLst>
    <p:notesMasterId r:id="rId25"/>
  </p:notesMasterIdLst>
  <p:handoutMasterIdLst>
    <p:handoutMasterId r:id="rId26"/>
  </p:handoutMasterIdLst>
  <p:sldIdLst>
    <p:sldId id="256" r:id="rId2"/>
    <p:sldId id="494" r:id="rId3"/>
    <p:sldId id="550" r:id="rId4"/>
    <p:sldId id="523" r:id="rId5"/>
    <p:sldId id="540" r:id="rId6"/>
    <p:sldId id="524" r:id="rId7"/>
    <p:sldId id="528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22" r:id="rId18"/>
    <p:sldId id="533" r:id="rId19"/>
    <p:sldId id="534" r:id="rId20"/>
    <p:sldId id="535" r:id="rId21"/>
    <p:sldId id="537" r:id="rId22"/>
    <p:sldId id="538" r:id="rId23"/>
    <p:sldId id="539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Marchildon" initials="PM" lastIdx="8" clrIdx="0"/>
  <p:cmAuthor id="2" name="Philippe Marchildon" initials="PM [2]" lastIdx="1" clrIdx="1"/>
  <p:cmAuthor id="3" name="Philippe Marchildon" initials="PM [3]" lastIdx="1" clrIdx="2"/>
  <p:cmAuthor id="4" name="Philippe Marchildon" initials="PM [4]" lastIdx="1" clrIdx="3"/>
  <p:cmAuthor id="5" name="Philippe Marchildon" initials="PM [5]" lastIdx="1" clrIdx="4"/>
  <p:cmAuthor id="6" name="Philippe Marchildon" initials="PM [5] [2]" lastIdx="1" clrIdx="5"/>
  <p:cmAuthor id="7" name="Pierre Hadaya" initials="PH" lastIdx="1" clrIdx="6"/>
  <p:cmAuthor id="8" name="Pierre Hadaya" initials="PH [2]" lastIdx="1" clrIdx="7"/>
  <p:cmAuthor id="9" name="Pierre Hadaya" initials="PH [3]" lastIdx="1" clrIdx="8"/>
  <p:cmAuthor id="10" name="Pierre Hadaya" initials="PH [4]" lastIdx="1" clrIdx="9"/>
  <p:cmAuthor id="11" name="Pierre Hadaya" initials="PH [5]" lastIdx="1" clrIdx="10"/>
  <p:cmAuthor id="12" name="Pierre Hadaya" initials="PH [6]" lastIdx="1" clrIdx="11"/>
  <p:cmAuthor id="13" name="Pierre Hadaya" initials="PH [7]" lastIdx="1" clrIdx="12"/>
  <p:cmAuthor id="14" name="Pierre Hadaya" initials="PH [8]" lastIdx="1" clrIdx="13"/>
  <p:cmAuthor id="15" name="Pierre Hadaya" initials="PH [9]" lastIdx="1" clrIdx="14"/>
  <p:cmAuthor id="16" name="Pierre Hadaya" initials="PH [10]" lastIdx="1" clrIdx="15"/>
  <p:cmAuthor id="17" name="Pierre Hadaya" initials="PH [11]" lastIdx="1" clrIdx="16"/>
  <p:cmAuthor id="18" name="Pierre Hadaya" initials="PH [12]" lastIdx="1" clrIdx="17"/>
  <p:cmAuthor id="19" name="Pierre Hadaya" initials="PH [13]" lastIdx="1" clrIdx="18"/>
  <p:cmAuthor id="20" name="John Toutain" initials="JT" lastIdx="2" clrIdx="19">
    <p:extLst>
      <p:ext uri="{19B8F6BF-5375-455C-9EA6-DF929625EA0E}">
        <p15:presenceInfo xmlns:p15="http://schemas.microsoft.com/office/powerpoint/2012/main" userId="S::john.toutain@qc.croixbleue.ca::9258d788-e10e-42be-96d3-2aeea06260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000000"/>
    <a:srgbClr val="0066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58"/>
    <p:restoredTop sz="88653"/>
  </p:normalViewPr>
  <p:slideViewPr>
    <p:cSldViewPr snapToGrid="0">
      <p:cViewPr varScale="1">
        <p:scale>
          <a:sx n="193" d="100"/>
          <a:sy n="193" d="100"/>
        </p:scale>
        <p:origin x="4072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72" y="17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5T09:53:52.442" idx="3">
    <p:pos x="5194" y="1471"/>
    <p:text>Quelle cause tentons-nous d'adresser?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5T09:53:52.442" idx="3">
    <p:pos x="5194" y="1471"/>
    <p:text>Quelle cause tentons-nous d'adresser?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5T09:53:52.442" idx="3">
    <p:pos x="5194" y="1471"/>
    <p:text>Quelle cause tentons-nous d'adresser?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9EE6-AF1D-9A4D-8B04-A6737957E4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0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9BA51-23E3-3344-8B08-CB51C5DB5E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8977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BA51-23E3-3344-8B08-CB51C5DB5E0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768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BA51-23E3-3344-8B08-CB51C5DB5E0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064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BA51-23E3-3344-8B08-CB51C5DB5E0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064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Connaissances déclaratives – Fait, règles, lois, politiques - SAVOIR</a:t>
            </a:r>
          </a:p>
          <a:p>
            <a:r>
              <a:rPr lang="fr-FR" sz="1200" dirty="0"/>
              <a:t>Connaissances procédurales – Réalisation concrète d’un action – SAVOIR- FAIRE</a:t>
            </a:r>
          </a:p>
          <a:p>
            <a:r>
              <a:rPr lang="fr-FR" sz="1200" dirty="0"/>
              <a:t>Connaissance conditionnelle - </a:t>
            </a:r>
            <a:r>
              <a:rPr lang="fr-CA" dirty="0"/>
              <a:t>« Connaissances stratégiques », concernent le moment ou le contexte dans lequel une procédure peut être effectuée. – SAVOIR – ETRE</a:t>
            </a:r>
          </a:p>
          <a:p>
            <a:endParaRPr lang="fr-CA" dirty="0"/>
          </a:p>
          <a:p>
            <a:r>
              <a:rPr lang="fr-CA" dirty="0"/>
              <a:t>Auto-évaluation… reste un excellente indicateur</a:t>
            </a:r>
          </a:p>
          <a:p>
            <a:r>
              <a:rPr lang="fr-CA" dirty="0"/>
              <a:t>Très bon indicateurs et déterminant des comportements à venir + Révélateur de l’attitude</a:t>
            </a:r>
          </a:p>
          <a:p>
            <a:r>
              <a:rPr lang="fr-CA" dirty="0"/>
              <a:t>De nos jours, une question d’attitude par rapport à technologie</a:t>
            </a:r>
          </a:p>
          <a:p>
            <a:r>
              <a:rPr lang="fr-CA" dirty="0"/>
              <a:t>Compétence – Savoir + Savoir-</a:t>
            </a:r>
            <a:r>
              <a:rPr lang="fr-CA" dirty="0" err="1"/>
              <a:t>Ëtre</a:t>
            </a:r>
            <a:r>
              <a:rPr lang="fr-CA" dirty="0"/>
              <a:t> + Savoir-Faire</a:t>
            </a:r>
          </a:p>
          <a:p>
            <a:r>
              <a:rPr lang="fr-CA" dirty="0"/>
              <a:t>Compétence Numérique – Technologique + Cognitive + Sociale</a:t>
            </a:r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BA51-23E3-3344-8B08-CB51C5DB5E0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530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BA51-23E3-3344-8B08-CB51C5DB5E0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790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423345"/>
            <a:ext cx="7772400" cy="75435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r-CA"/>
              <a:t>Nom du thème ou sous-thème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30831"/>
            <a:ext cx="6516094" cy="2653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(diapo pour le début… </a:t>
            </a:r>
            <a:br>
              <a:rPr lang="fr-CA"/>
            </a:br>
            <a:r>
              <a:rPr lang="fr-CA"/>
              <a:t>ce texte n’</a:t>
            </a:r>
            <a:r>
              <a:rPr lang="fr-CA" err="1"/>
              <a:t>apparaitra</a:t>
            </a:r>
            <a:r>
              <a:rPr lang="fr-CA"/>
              <a:t> pas si vous n’inscrivez rien… vous pouvez mettre un espace pour vous en </a:t>
            </a:r>
            <a:r>
              <a:rPr lang="fr-CA" err="1"/>
              <a:t>débarasser</a:t>
            </a:r>
            <a:r>
              <a:rPr lang="fr-CA"/>
              <a:t>)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E34D807-61BE-864B-9182-6968D23834A3}"/>
              </a:ext>
            </a:extLst>
          </p:cNvPr>
          <p:cNvGrpSpPr/>
          <p:nvPr userDrawn="1"/>
        </p:nvGrpSpPr>
        <p:grpSpPr>
          <a:xfrm>
            <a:off x="1823259" y="6357153"/>
            <a:ext cx="5527119" cy="387593"/>
            <a:chOff x="1956263" y="6357153"/>
            <a:chExt cx="5527119" cy="38759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920F920-0CA9-5A4B-80A1-385BEE2E9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54492" y="6357153"/>
              <a:ext cx="1328890" cy="387593"/>
            </a:xfrm>
            <a:prstGeom prst="rect">
              <a:avLst/>
            </a:prstGeom>
          </p:spPr>
        </p:pic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9C9C98A-8109-4247-8F63-1B0DA2A8E633}"/>
                </a:ext>
              </a:extLst>
            </p:cNvPr>
            <p:cNvCxnSpPr/>
            <p:nvPr userDrawn="1"/>
          </p:nvCxnSpPr>
          <p:spPr>
            <a:xfrm flipV="1">
              <a:off x="3275911" y="6397867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33C6DA0-9E4C-3D4A-AEC4-5811AFAB7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56263" y="6404036"/>
              <a:ext cx="1222211" cy="249567"/>
            </a:xfrm>
            <a:prstGeom prst="rect">
              <a:avLst/>
            </a:prstGeom>
          </p:spPr>
        </p:pic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9DF13DA-F03A-B84D-9319-55917A550022}"/>
                </a:ext>
              </a:extLst>
            </p:cNvPr>
            <p:cNvCxnSpPr/>
            <p:nvPr userDrawn="1"/>
          </p:nvCxnSpPr>
          <p:spPr>
            <a:xfrm flipV="1">
              <a:off x="4885641" y="6397866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05F7CEE-2F63-714A-A046-9882CC1F9BF7}"/>
                </a:ext>
              </a:extLst>
            </p:cNvPr>
            <p:cNvCxnSpPr/>
            <p:nvPr userDrawn="1"/>
          </p:nvCxnSpPr>
          <p:spPr>
            <a:xfrm flipV="1">
              <a:off x="6204763" y="6410791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A2F1A5C-2565-B44B-AB0A-FE340DE16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933161" y="6411157"/>
              <a:ext cx="1238447" cy="28146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C9890D5-1798-C444-B733-36C01026E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297493" y="6375689"/>
              <a:ext cx="1567297" cy="31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74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423345"/>
            <a:ext cx="7772400" cy="75435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r-CA"/>
              <a:t>Nom du thème ou sous-thème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8720" y="2602678"/>
            <a:ext cx="6516094" cy="2653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A"/>
              <a:t>conclusion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9479D2C-9575-A545-B2CE-F860FBC4501C}"/>
              </a:ext>
            </a:extLst>
          </p:cNvPr>
          <p:cNvGrpSpPr/>
          <p:nvPr userDrawn="1"/>
        </p:nvGrpSpPr>
        <p:grpSpPr>
          <a:xfrm>
            <a:off x="1823259" y="6357153"/>
            <a:ext cx="5527119" cy="387593"/>
            <a:chOff x="1956263" y="6357153"/>
            <a:chExt cx="5527119" cy="387593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030444C-8E66-2B43-886D-E17D39FCED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54492" y="6357153"/>
              <a:ext cx="1328890" cy="387593"/>
            </a:xfrm>
            <a:prstGeom prst="rect">
              <a:avLst/>
            </a:prstGeom>
          </p:spPr>
        </p:pic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4409BE9-76CD-FC4D-8B56-83B49E424312}"/>
                </a:ext>
              </a:extLst>
            </p:cNvPr>
            <p:cNvCxnSpPr/>
            <p:nvPr userDrawn="1"/>
          </p:nvCxnSpPr>
          <p:spPr>
            <a:xfrm flipV="1">
              <a:off x="3275911" y="6397867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C7BFA2D2-8280-7B4C-9EB6-F5EB2937F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56263" y="6404036"/>
              <a:ext cx="1222211" cy="249567"/>
            </a:xfrm>
            <a:prstGeom prst="rect">
              <a:avLst/>
            </a:prstGeom>
          </p:spPr>
        </p:pic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0982B74E-2D81-2C48-8B3B-DA26A816AE16}"/>
                </a:ext>
              </a:extLst>
            </p:cNvPr>
            <p:cNvCxnSpPr/>
            <p:nvPr userDrawn="1"/>
          </p:nvCxnSpPr>
          <p:spPr>
            <a:xfrm flipV="1">
              <a:off x="4885641" y="6397866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5E655F7-CBDE-7545-8192-6BC10BA1C4C5}"/>
                </a:ext>
              </a:extLst>
            </p:cNvPr>
            <p:cNvCxnSpPr/>
            <p:nvPr userDrawn="1"/>
          </p:nvCxnSpPr>
          <p:spPr>
            <a:xfrm flipV="1">
              <a:off x="6204763" y="6410791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4FA58556-BA9B-B842-B8B9-7E43CCF69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933161" y="6411157"/>
              <a:ext cx="1238447" cy="281465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FA179172-BD9C-4D43-95CA-B9E2D0956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297493" y="6375689"/>
              <a:ext cx="1567297" cy="31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5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47706"/>
            <a:ext cx="8229600" cy="55152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4533"/>
            <a:ext cx="8229600" cy="474148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83043FF-332A-1049-9FB7-45FF06111F55}"/>
              </a:ext>
            </a:extLst>
          </p:cNvPr>
          <p:cNvGrpSpPr/>
          <p:nvPr userDrawn="1"/>
        </p:nvGrpSpPr>
        <p:grpSpPr>
          <a:xfrm>
            <a:off x="1823259" y="6357153"/>
            <a:ext cx="5527119" cy="387593"/>
            <a:chOff x="1956263" y="6357153"/>
            <a:chExt cx="5527119" cy="387593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70E1797-F762-CA4C-B6C1-435FAFEA2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54492" y="6357153"/>
              <a:ext cx="1328890" cy="387593"/>
            </a:xfrm>
            <a:prstGeom prst="rect">
              <a:avLst/>
            </a:prstGeom>
          </p:spPr>
        </p:pic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02B985C-0664-5F44-9367-6C0FD3C51ECA}"/>
                </a:ext>
              </a:extLst>
            </p:cNvPr>
            <p:cNvCxnSpPr/>
            <p:nvPr userDrawn="1"/>
          </p:nvCxnSpPr>
          <p:spPr>
            <a:xfrm flipV="1">
              <a:off x="3275911" y="6397867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521EE71-D856-E246-A390-4612B231F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56263" y="6404036"/>
              <a:ext cx="1222211" cy="249567"/>
            </a:xfrm>
            <a:prstGeom prst="rect">
              <a:avLst/>
            </a:prstGeom>
          </p:spPr>
        </p:pic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8A4D1175-7268-1A48-8D97-2AC68C634391}"/>
                </a:ext>
              </a:extLst>
            </p:cNvPr>
            <p:cNvCxnSpPr/>
            <p:nvPr userDrawn="1"/>
          </p:nvCxnSpPr>
          <p:spPr>
            <a:xfrm flipV="1">
              <a:off x="4885641" y="6397866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26A3CB9-CF76-A043-8486-C0DD27681874}"/>
                </a:ext>
              </a:extLst>
            </p:cNvPr>
            <p:cNvCxnSpPr/>
            <p:nvPr userDrawn="1"/>
          </p:nvCxnSpPr>
          <p:spPr>
            <a:xfrm flipV="1">
              <a:off x="6204763" y="6410791"/>
              <a:ext cx="0" cy="243038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68F56BDA-C3DC-3D4F-A84F-63AD02AC2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933161" y="6411157"/>
              <a:ext cx="1238447" cy="28146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771AEF48-6FD1-894B-BF2D-1904DB64E1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297493" y="6375689"/>
              <a:ext cx="1567297" cy="31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31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>
          <a:xfrm>
            <a:off x="0" y="612250"/>
            <a:ext cx="9144000" cy="0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095977" y="63485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78FE-0901-BF49-827A-159DFE8AC2D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5FCC-A2BD-F14D-9F2F-4EDC2EB7D1D7}" type="datetimeFigureOut">
              <a:rPr lang="fr-FR" smtClean="0"/>
              <a:t>05/11/2021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70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87" r:id="rId2"/>
    <p:sldLayoutId id="214748480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66C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50000"/>
        <a:buFont typeface="Wingdings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45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3Cai3x68te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ano.qc.ca/en/icn" TargetMode="External"/><Relationship Id="rId2" Type="http://schemas.openxmlformats.org/officeDocument/2006/relationships/hyperlink" Target="https://cirano.qc.ca/fr/ic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c.ca/profs/benoit.aubert.html" TargetMode="External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in/fredericpaulthomas/" TargetMode="External"/><Relationship Id="rId5" Type="http://schemas.openxmlformats.org/officeDocument/2006/relationships/hyperlink" Target="https://www.linkedin.com/in/cristina-cistellini-04003561/?originalSubdomain=ca" TargetMode="External"/><Relationship Id="rId4" Type="http://schemas.openxmlformats.org/officeDocument/2006/relationships/hyperlink" Target="https://www4.fsa.ulaval.ca/enseignant/mustapha-cheikh-amm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0966" y="825910"/>
            <a:ext cx="8609744" cy="1282779"/>
          </a:xfrm>
        </p:spPr>
        <p:txBody>
          <a:bodyPr/>
          <a:lstStyle/>
          <a:p>
            <a:pPr algn="ctr"/>
            <a:r>
              <a:rPr lang="fr-CA" sz="2000" dirty="0"/>
              <a:t>CIRANO - Webinaire –  5 novembre 2021</a:t>
            </a:r>
            <a:r>
              <a:rPr lang="fr-CA" sz="2800" b="1" dirty="0"/>
              <a:t> </a:t>
            </a:r>
            <a:br>
              <a:rPr lang="fr-CA" sz="2800" b="1" dirty="0"/>
            </a:br>
            <a:br>
              <a:rPr lang="fr-CA" sz="2800" b="1" dirty="0"/>
            </a:br>
            <a:r>
              <a:rPr lang="fr-CA" sz="3000" b="1" dirty="0"/>
              <a:t>Lancement de l’outil d’autoévaluation de l’Indice de compétences numériques (ICN) </a:t>
            </a:r>
            <a:br>
              <a:rPr lang="fr-CA" sz="3000" b="1" dirty="0"/>
            </a:br>
            <a:r>
              <a:rPr lang="fr-CA" sz="3000" b="1" dirty="0"/>
              <a:t>+</a:t>
            </a:r>
            <a:br>
              <a:rPr lang="fr-CA" sz="3000" b="1" dirty="0"/>
            </a:br>
            <a:r>
              <a:rPr lang="fr-CA" sz="3000" b="1" dirty="0"/>
              <a:t>Table ronde sur les défis des transformations numériques et des compétences numériques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6815" y="4655528"/>
            <a:ext cx="7056409" cy="1297263"/>
          </a:xfrm>
        </p:spPr>
        <p:txBody>
          <a:bodyPr/>
          <a:lstStyle/>
          <a:p>
            <a:pPr algn="l"/>
            <a:r>
              <a:rPr lang="fr-CA" sz="1100" dirty="0"/>
              <a:t>Simon </a:t>
            </a:r>
            <a:r>
              <a:rPr lang="fr-CA" sz="1100" dirty="0" err="1"/>
              <a:t>Bourdeau</a:t>
            </a:r>
            <a:r>
              <a:rPr lang="fr-CA" sz="1100" dirty="0"/>
              <a:t>, ESG-UQAM</a:t>
            </a:r>
            <a:r>
              <a:rPr lang="fr-CA" sz="900" dirty="0"/>
              <a:t>, </a:t>
            </a:r>
            <a:r>
              <a:rPr lang="fr-CA" sz="900" dirty="0" err="1"/>
              <a:t>Fellow</a:t>
            </a:r>
            <a:r>
              <a:rPr lang="fr-CA" sz="900" dirty="0"/>
              <a:t> CIRANO</a:t>
            </a:r>
            <a:endParaRPr lang="fr-CA" sz="1100" dirty="0"/>
          </a:p>
          <a:p>
            <a:pPr algn="l"/>
            <a:r>
              <a:rPr lang="fr-CA" sz="1100" dirty="0"/>
              <a:t>Claudine Bonneau, ESG-UQAM </a:t>
            </a:r>
            <a:endParaRPr lang="fr-CA" sz="900" dirty="0"/>
          </a:p>
          <a:p>
            <a:pPr algn="l"/>
            <a:r>
              <a:rPr lang="fr-CA" sz="1100" dirty="0"/>
              <a:t>Régis </a:t>
            </a:r>
            <a:r>
              <a:rPr lang="fr-CA" sz="1100" dirty="0" err="1"/>
              <a:t>Barondeau</a:t>
            </a:r>
            <a:r>
              <a:rPr lang="fr-CA" sz="1100" dirty="0"/>
              <a:t>, ESG-UQAM</a:t>
            </a:r>
            <a:endParaRPr lang="fr-CA" sz="900" dirty="0"/>
          </a:p>
          <a:p>
            <a:pPr algn="l"/>
            <a:r>
              <a:rPr lang="fr-CA" sz="1100" dirty="0"/>
              <a:t>Frédéric Thomas, Croix Bleue du Québec, </a:t>
            </a:r>
            <a:r>
              <a:rPr lang="fr-CA" sz="900" dirty="0"/>
              <a:t>Directeur principal, Alignement et portefeuille de projets</a:t>
            </a:r>
          </a:p>
          <a:p>
            <a:pPr algn="l"/>
            <a:r>
              <a:rPr lang="fr-CA" sz="1100" dirty="0"/>
              <a:t>John </a:t>
            </a:r>
            <a:r>
              <a:rPr lang="fr-CA" sz="1100" dirty="0" err="1"/>
              <a:t>Toutain</a:t>
            </a:r>
            <a:r>
              <a:rPr lang="fr-CA" sz="1100" dirty="0"/>
              <a:t>, Croix Bleue du Québec, </a:t>
            </a:r>
            <a:r>
              <a:rPr lang="fr-CA" sz="900" dirty="0"/>
              <a:t>Conseiller Principal, Innovation et transformation </a:t>
            </a:r>
          </a:p>
          <a:p>
            <a:pPr algn="l"/>
            <a:r>
              <a:rPr lang="fr-CA" sz="1100" dirty="0"/>
              <a:t>Bernard Saucier, CIRANO, </a:t>
            </a:r>
            <a:r>
              <a:rPr lang="fr-CA" sz="900" dirty="0"/>
              <a:t>Développeur Web exceptionnel</a:t>
            </a:r>
          </a:p>
          <a:p>
            <a:pPr algn="l"/>
            <a:endParaRPr lang="fr-CA" sz="1050" dirty="0"/>
          </a:p>
        </p:txBody>
      </p:sp>
    </p:spTree>
    <p:extLst>
      <p:ext uri="{BB962C8B-B14F-4D97-AF65-F5344CB8AC3E}">
        <p14:creationId xmlns:p14="http://schemas.microsoft.com/office/powerpoint/2010/main" val="278933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Question #1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" y="2602678"/>
            <a:ext cx="7669161" cy="2653134"/>
          </a:xfrm>
        </p:spPr>
        <p:txBody>
          <a:bodyPr/>
          <a:lstStyle/>
          <a:p>
            <a:pPr marL="0" lvl="0" indent="0" algn="ctr">
              <a:buNone/>
            </a:pPr>
            <a:r>
              <a:rPr lang="fr-CA" dirty="0"/>
              <a:t>Comme le mentionne Gerald Kane dans son livre </a:t>
            </a:r>
            <a:r>
              <a:rPr lang="fr-CA" i="1" dirty="0"/>
              <a:t>The </a:t>
            </a:r>
            <a:r>
              <a:rPr lang="fr-CA" i="1" dirty="0" err="1"/>
              <a:t>Technology</a:t>
            </a:r>
            <a:r>
              <a:rPr lang="fr-CA" i="1" dirty="0"/>
              <a:t> </a:t>
            </a:r>
            <a:r>
              <a:rPr lang="fr-CA" i="1" dirty="0" err="1"/>
              <a:t>Fallacy</a:t>
            </a:r>
            <a:r>
              <a:rPr lang="fr-CA" dirty="0"/>
              <a:t>, ce sont les individus qui sont la véritable clé de la transformation numérique. Êtes-vous d’accord avec cette affirmation?  Pourquoi?</a:t>
            </a:r>
          </a:p>
        </p:txBody>
      </p:sp>
    </p:spTree>
    <p:extLst>
      <p:ext uri="{BB962C8B-B14F-4D97-AF65-F5344CB8AC3E}">
        <p14:creationId xmlns:p14="http://schemas.microsoft.com/office/powerpoint/2010/main" val="220001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Question #2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" y="2602678"/>
            <a:ext cx="7669161" cy="2653134"/>
          </a:xfrm>
        </p:spPr>
        <p:txBody>
          <a:bodyPr/>
          <a:lstStyle/>
          <a:p>
            <a:pPr marL="0" lvl="0" indent="0" algn="ctr">
              <a:buNone/>
            </a:pPr>
            <a:r>
              <a:rPr lang="fr-CA" dirty="0"/>
              <a:t>En lien avec les transformations numériques, quels sont selon vous, les principaux défis liés aux compétences numériques?</a:t>
            </a:r>
          </a:p>
        </p:txBody>
      </p:sp>
    </p:spTree>
    <p:extLst>
      <p:ext uri="{BB962C8B-B14F-4D97-AF65-F5344CB8AC3E}">
        <p14:creationId xmlns:p14="http://schemas.microsoft.com/office/powerpoint/2010/main" val="342778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Question #3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" y="2602678"/>
            <a:ext cx="7669161" cy="2653134"/>
          </a:xfrm>
        </p:spPr>
        <p:txBody>
          <a:bodyPr/>
          <a:lstStyle/>
          <a:p>
            <a:pPr marL="0" lvl="0" indent="0" algn="ctr">
              <a:buNone/>
            </a:pPr>
            <a:r>
              <a:rPr lang="fr-CA" dirty="0"/>
              <a:t>Selon vous, la pandémie de Covid-19 a-t-elle fait émerger de nouveaux besoins en ce qui a trait aux compétences numériques? Si oui, lesquels?</a:t>
            </a:r>
          </a:p>
        </p:txBody>
      </p:sp>
    </p:spTree>
    <p:extLst>
      <p:ext uri="{BB962C8B-B14F-4D97-AF65-F5344CB8AC3E}">
        <p14:creationId xmlns:p14="http://schemas.microsoft.com/office/powerpoint/2010/main" val="13110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Question #4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" y="2602678"/>
            <a:ext cx="7669161" cy="2653134"/>
          </a:xfrm>
        </p:spPr>
        <p:txBody>
          <a:bodyPr/>
          <a:lstStyle/>
          <a:p>
            <a:pPr marL="0" lvl="0" indent="0" algn="ctr">
              <a:buNone/>
            </a:pPr>
            <a:r>
              <a:rPr lang="fr-CA" dirty="0"/>
              <a:t>Quel(s) rôle(s) les gestionnaires peuvent-ils assumer pour assurer le développement des compétences numériques au sein de leurs équipes?</a:t>
            </a:r>
          </a:p>
        </p:txBody>
      </p:sp>
    </p:spTree>
    <p:extLst>
      <p:ext uri="{BB962C8B-B14F-4D97-AF65-F5344CB8AC3E}">
        <p14:creationId xmlns:p14="http://schemas.microsoft.com/office/powerpoint/2010/main" val="92768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Question #5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" y="2602678"/>
            <a:ext cx="7669161" cy="2653134"/>
          </a:xfrm>
        </p:spPr>
        <p:txBody>
          <a:bodyPr/>
          <a:lstStyle/>
          <a:p>
            <a:pPr marL="0" lvl="0" indent="0" algn="ctr">
              <a:buNone/>
            </a:pPr>
            <a:r>
              <a:rPr lang="fr-CA" dirty="0"/>
              <a:t>Quelles sont, présentement, les compétences numériques clés qui sont les plus importantes à maitriser?</a:t>
            </a:r>
          </a:p>
        </p:txBody>
      </p:sp>
    </p:spTree>
    <p:extLst>
      <p:ext uri="{BB962C8B-B14F-4D97-AF65-F5344CB8AC3E}">
        <p14:creationId xmlns:p14="http://schemas.microsoft.com/office/powerpoint/2010/main" val="377586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Question #6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" y="2602678"/>
            <a:ext cx="7669161" cy="2653134"/>
          </a:xfrm>
        </p:spPr>
        <p:txBody>
          <a:bodyPr/>
          <a:lstStyle/>
          <a:p>
            <a:pPr marL="0" lvl="0" indent="0" algn="ctr">
              <a:buNone/>
            </a:pPr>
            <a:r>
              <a:rPr lang="fr-CA" dirty="0"/>
              <a:t>Tentons un exercice de prospective. Quelles seront, selon vous, les compétences numériques qui seront nécessaires dans un horizon de 5 à 10 ans?</a:t>
            </a:r>
          </a:p>
        </p:txBody>
      </p:sp>
    </p:spTree>
    <p:extLst>
      <p:ext uri="{BB962C8B-B14F-4D97-AF65-F5344CB8AC3E}">
        <p14:creationId xmlns:p14="http://schemas.microsoft.com/office/powerpoint/2010/main" val="103114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Question #7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45" y="2602678"/>
            <a:ext cx="7669161" cy="2653134"/>
          </a:xfrm>
        </p:spPr>
        <p:txBody>
          <a:bodyPr/>
          <a:lstStyle/>
          <a:p>
            <a:pPr marL="0" lvl="0" indent="0" algn="ctr">
              <a:buNone/>
            </a:pPr>
            <a:r>
              <a:rPr lang="fr-CA" dirty="0"/>
              <a:t>Pourquoi et comment l’ICN peut aider les organisations à mener à bien des transformations numériques? </a:t>
            </a:r>
          </a:p>
        </p:txBody>
      </p:sp>
    </p:spTree>
    <p:extLst>
      <p:ext uri="{BB962C8B-B14F-4D97-AF65-F5344CB8AC3E}">
        <p14:creationId xmlns:p14="http://schemas.microsoft.com/office/powerpoint/2010/main" val="252223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/>
              <a:t>Annexes</a:t>
            </a:r>
          </a:p>
          <a:p>
            <a:pPr marL="0" indent="0" algn="ctr">
              <a:buNone/>
            </a:pPr>
            <a:r>
              <a:rPr lang="fr-FR"/>
              <a:t>Détails ICN - Dimensions</a:t>
            </a:r>
          </a:p>
        </p:txBody>
      </p:sp>
    </p:spTree>
    <p:extLst>
      <p:ext uri="{BB962C8B-B14F-4D97-AF65-F5344CB8AC3E}">
        <p14:creationId xmlns:p14="http://schemas.microsoft.com/office/powerpoint/2010/main" val="308878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5FA08-E33F-B84E-982F-BFC9258D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Tour du propriétaire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863B47A-4A27-0C45-B3E6-97C53380D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65" y="764560"/>
            <a:ext cx="7076841" cy="5516741"/>
          </a:xfrm>
        </p:spPr>
      </p:pic>
    </p:spTree>
    <p:extLst>
      <p:ext uri="{BB962C8B-B14F-4D97-AF65-F5344CB8AC3E}">
        <p14:creationId xmlns:p14="http://schemas.microsoft.com/office/powerpoint/2010/main" val="86442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5FA08-E33F-B84E-982F-BFC9258D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Tour du propriétaire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200D8-D3FC-1D4B-A3B8-C9548E1E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631613"/>
            <a:ext cx="8229600" cy="4741481"/>
          </a:xfrm>
        </p:spPr>
        <p:txBody>
          <a:bodyPr/>
          <a:lstStyle/>
          <a:p>
            <a:endParaRPr lang="fr-FR" sz="16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3B3E987-2C07-6D4B-95F9-2CB03FA4EE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25980" y="937261"/>
            <a:ext cx="5612130" cy="58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6927F-5378-FB4D-845C-8C4F60A8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6786B-2399-7843-A79F-DA108F69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9498"/>
            <a:ext cx="8547463" cy="4741481"/>
          </a:xfrm>
        </p:spPr>
        <p:txBody>
          <a:bodyPr/>
          <a:lstStyle/>
          <a:p>
            <a:pPr lvl="0"/>
            <a:r>
              <a:rPr lang="fr-CA" sz="2000" b="1" dirty="0"/>
              <a:t>12h00-12h05</a:t>
            </a:r>
            <a:r>
              <a:rPr lang="fr-CA" sz="2000" dirty="0"/>
              <a:t> :  Mot de bienvenue - Nathalie de </a:t>
            </a:r>
            <a:r>
              <a:rPr lang="fr-CA" sz="2000" dirty="0" err="1"/>
              <a:t>Marcellis</a:t>
            </a:r>
            <a:r>
              <a:rPr lang="fr-CA" sz="2000" dirty="0"/>
              <a:t>-Warin </a:t>
            </a:r>
          </a:p>
          <a:p>
            <a:pPr lvl="0"/>
            <a:r>
              <a:rPr lang="fr-CA" sz="2000" b="1" dirty="0"/>
              <a:t>12h05-12h20</a:t>
            </a:r>
            <a:r>
              <a:rPr lang="fr-CA" sz="2000" dirty="0"/>
              <a:t> : Présentation de l’ICN </a:t>
            </a:r>
            <a:endParaRPr lang="fr-CA" sz="1800" dirty="0"/>
          </a:p>
          <a:p>
            <a:pPr lvl="0"/>
            <a:endParaRPr lang="fr-CA" sz="2000" b="1" dirty="0"/>
          </a:p>
          <a:p>
            <a:pPr lvl="0"/>
            <a:r>
              <a:rPr lang="fr-CA" sz="2000" b="1" dirty="0"/>
              <a:t>12h20-13h05</a:t>
            </a:r>
            <a:r>
              <a:rPr lang="fr-CA" sz="2000" dirty="0"/>
              <a:t> : Table ronde sur le thème:</a:t>
            </a:r>
          </a:p>
          <a:p>
            <a:pPr marL="457200" lvl="1" indent="0">
              <a:buNone/>
            </a:pPr>
            <a:r>
              <a:rPr lang="fr-CA" sz="2000" b="1" i="1" dirty="0"/>
              <a:t>« Transformations et défis des compétences numériques »</a:t>
            </a:r>
            <a:r>
              <a:rPr lang="fr-CA" sz="2000" b="1" dirty="0"/>
              <a:t> </a:t>
            </a:r>
          </a:p>
          <a:p>
            <a:pPr marL="457200" lvl="1" indent="0">
              <a:buNone/>
            </a:pPr>
            <a:endParaRPr lang="fr-CA" sz="2000" dirty="0"/>
          </a:p>
          <a:p>
            <a:pPr marL="457200" lvl="1" indent="0">
              <a:buNone/>
            </a:pPr>
            <a:r>
              <a:rPr lang="fr-CA" sz="2000" dirty="0"/>
              <a:t>Panélistes:</a:t>
            </a:r>
          </a:p>
          <a:p>
            <a:pPr lvl="1"/>
            <a:r>
              <a:rPr lang="fr-CA" sz="2000" b="1" i="1" dirty="0"/>
              <a:t>Benoit Aubert</a:t>
            </a:r>
            <a:r>
              <a:rPr lang="fr-CA" sz="2000" dirty="0"/>
              <a:t>, </a:t>
            </a:r>
            <a:r>
              <a:rPr lang="fr-CA" sz="1400" dirty="0"/>
              <a:t>Professeur titulaire, HEC Montréal</a:t>
            </a:r>
          </a:p>
          <a:p>
            <a:pPr lvl="1"/>
            <a:r>
              <a:rPr lang="fr-CA" sz="2000" b="1" i="1" dirty="0"/>
              <a:t>Mustapha Cheikh-Ammar</a:t>
            </a:r>
            <a:r>
              <a:rPr lang="fr-CA" sz="2000" dirty="0"/>
              <a:t>, </a:t>
            </a:r>
            <a:r>
              <a:rPr lang="fr-CA" sz="1400" dirty="0"/>
              <a:t>Professeur adjoint, Université Laval, Département SIO</a:t>
            </a:r>
          </a:p>
          <a:p>
            <a:pPr lvl="1"/>
            <a:r>
              <a:rPr lang="fr-CA" sz="2000" b="1" i="1" dirty="0"/>
              <a:t>Cristina </a:t>
            </a:r>
            <a:r>
              <a:rPr lang="fr-CA" sz="2000" b="1" i="1" dirty="0" err="1"/>
              <a:t>Cistellini</a:t>
            </a:r>
            <a:r>
              <a:rPr lang="fr-CA" sz="2000" dirty="0"/>
              <a:t>, </a:t>
            </a:r>
            <a:r>
              <a:rPr lang="fr-CA" sz="1400" dirty="0"/>
              <a:t>Vice-présidente RH, BNC</a:t>
            </a:r>
          </a:p>
          <a:p>
            <a:pPr lvl="1"/>
            <a:r>
              <a:rPr lang="fr-CA" sz="2000" b="1" i="1" dirty="0"/>
              <a:t>Frédéric Thomas</a:t>
            </a:r>
            <a:r>
              <a:rPr lang="fr-CA" sz="2000" dirty="0"/>
              <a:t>, </a:t>
            </a:r>
            <a:r>
              <a:rPr lang="fr-CA" sz="1400" dirty="0"/>
              <a:t>Directeur principal, Alignement et portefeuille de projets, Croix-Bleue</a:t>
            </a:r>
            <a:endParaRPr lang="fr-CA" dirty="0"/>
          </a:p>
          <a:p>
            <a:pPr lvl="0"/>
            <a:endParaRPr lang="fr-CA" sz="2000" b="1" dirty="0"/>
          </a:p>
          <a:p>
            <a:pPr lvl="0"/>
            <a:r>
              <a:rPr lang="fr-CA" sz="2000" b="1" dirty="0"/>
              <a:t>13h05-13h15</a:t>
            </a:r>
            <a:r>
              <a:rPr lang="fr-CA" sz="2000" dirty="0"/>
              <a:t> : Questions du public aux panélistes et mot de la fin</a:t>
            </a:r>
          </a:p>
          <a:p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412398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5FA08-E33F-B84E-982F-BFC9258D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Tour du propriétaire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200D8-D3FC-1D4B-A3B8-C9548E1E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631613"/>
            <a:ext cx="8229600" cy="4741481"/>
          </a:xfrm>
        </p:spPr>
        <p:txBody>
          <a:bodyPr/>
          <a:lstStyle/>
          <a:p>
            <a:endParaRPr lang="fr-FR" sz="16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63B290F-6063-6345-BE84-010D89A85215}"/>
              </a:ext>
            </a:extLst>
          </p:cNvPr>
          <p:cNvPicPr/>
          <p:nvPr/>
        </p:nvPicPr>
        <p:blipFill rotWithShape="1">
          <a:blip r:embed="rId2"/>
          <a:srcRect t="1102"/>
          <a:stretch/>
        </p:blipFill>
        <p:spPr bwMode="auto">
          <a:xfrm>
            <a:off x="1600200" y="875665"/>
            <a:ext cx="5943600" cy="598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1733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5FA08-E33F-B84E-982F-BFC9258D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Tour du propriétaire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200D8-D3FC-1D4B-A3B8-C9548E1E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631613"/>
            <a:ext cx="8229600" cy="4741481"/>
          </a:xfrm>
        </p:spPr>
        <p:txBody>
          <a:bodyPr/>
          <a:lstStyle/>
          <a:p>
            <a:endParaRPr lang="fr-FR" sz="16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0F54F68-0D60-A546-85E0-D2A41ACBD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527175"/>
            <a:ext cx="5943600" cy="5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4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5FA08-E33F-B84E-982F-BFC9258D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Tour du propriétaire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200D8-D3FC-1D4B-A3B8-C9548E1E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631613"/>
            <a:ext cx="8229600" cy="4741481"/>
          </a:xfrm>
        </p:spPr>
        <p:txBody>
          <a:bodyPr/>
          <a:lstStyle/>
          <a:p>
            <a:endParaRPr lang="fr-CA" sz="16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033FC0B-EB3D-2D47-9CC3-5C494FF12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5850" y="960121"/>
            <a:ext cx="6572250" cy="56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47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5FA08-E33F-B84E-982F-BFC9258D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Tour du propriétaire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200D8-D3FC-1D4B-A3B8-C9548E1E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631613"/>
            <a:ext cx="8229600" cy="4741481"/>
          </a:xfrm>
        </p:spPr>
        <p:txBody>
          <a:bodyPr/>
          <a:lstStyle/>
          <a:p>
            <a:endParaRPr lang="fr-CA" sz="1600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BD30920-193A-264F-A744-21823AB7E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770" y="1108709"/>
            <a:ext cx="5520690" cy="56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/>
              <a:t> Mot de bienvenue </a:t>
            </a:r>
            <a:br>
              <a:rPr lang="fr-CA" dirty="0"/>
            </a:br>
            <a:br>
              <a:rPr lang="fr-CA" dirty="0"/>
            </a:br>
            <a:r>
              <a:rPr lang="fr-CA" b="1" dirty="0"/>
              <a:t>Nathalie de </a:t>
            </a:r>
            <a:r>
              <a:rPr lang="fr-CA" b="1" dirty="0" err="1"/>
              <a:t>Marcellis</a:t>
            </a:r>
            <a:r>
              <a:rPr lang="fr-CA" b="1" dirty="0"/>
              <a:t>-Warin</a:t>
            </a:r>
            <a:br>
              <a:rPr lang="fr-CA" dirty="0"/>
            </a:br>
            <a:r>
              <a:rPr lang="fr-CA" sz="2000" dirty="0"/>
              <a:t>Présidente-directrice générale, CIRANO</a:t>
            </a:r>
            <a:br>
              <a:rPr lang="fr-CA" sz="2000" dirty="0"/>
            </a:br>
            <a:r>
              <a:rPr lang="fr-CA" sz="2000" dirty="0"/>
              <a:t>Professeure titulaire, Polytechnique Montréal</a:t>
            </a:r>
            <a:br>
              <a:rPr lang="fr-CA" sz="2000" dirty="0"/>
            </a:br>
            <a:br>
              <a:rPr lang="fr-CA" dirty="0"/>
            </a:br>
            <a:br>
              <a:rPr lang="fr-CA" dirty="0"/>
            </a:b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92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6927F-5378-FB4D-845C-8C4F60A8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Collaboration Croix Bleue du Québec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6786B-2399-7843-A79F-DA108F69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900"/>
            <a:ext cx="8229600" cy="4741481"/>
          </a:xfrm>
        </p:spPr>
        <p:txBody>
          <a:bodyPr/>
          <a:lstStyle/>
          <a:p>
            <a:r>
              <a:rPr lang="fr-FR" sz="2400" dirty="0"/>
              <a:t>Déclencheur… Transformation numérique chez Croix Bleue du Québec </a:t>
            </a:r>
          </a:p>
          <a:p>
            <a:pPr lvl="1"/>
            <a:r>
              <a:rPr lang="fr-FR" sz="1800" dirty="0"/>
              <a:t>Organisme à but non lucratif </a:t>
            </a:r>
            <a:r>
              <a:rPr lang="fr-FR" sz="1400" dirty="0"/>
              <a:t>(OBNL) </a:t>
            </a:r>
            <a:r>
              <a:rPr lang="fr-FR" sz="1800" dirty="0"/>
              <a:t>- Assurances santé et voyage</a:t>
            </a:r>
          </a:p>
          <a:p>
            <a:r>
              <a:rPr lang="fr-CA" sz="2400" dirty="0"/>
              <a:t>Contexte: Transformation numérique majeure</a:t>
            </a:r>
          </a:p>
          <a:p>
            <a:pPr lvl="1"/>
            <a:r>
              <a:rPr lang="fr-CA" sz="1800" dirty="0"/>
              <a:t>Objectifs: Une organisation plus connectée, plus engagée, plus humaine et plus agile</a:t>
            </a:r>
          </a:p>
          <a:p>
            <a:pPr lvl="1"/>
            <a:r>
              <a:rPr lang="fr-CA" sz="1800" dirty="0"/>
              <a:t>Enjeux: Comment s'assurer que nos employés sont prêts à absorber ces changements à venir ? Est-ce que nous savons le mesurer ?</a:t>
            </a:r>
          </a:p>
          <a:p>
            <a:pPr lvl="1"/>
            <a:r>
              <a:rPr lang="fr-CA" sz="1800" dirty="0"/>
              <a:t>Pourquoi créer un indice? Pour répondre à une carence du marché et pour mesurer nos progrès</a:t>
            </a:r>
          </a:p>
          <a:p>
            <a:r>
              <a:rPr lang="fr-CA" sz="2400" dirty="0"/>
              <a:t>Choix du développement de l’indice en mars 2020</a:t>
            </a:r>
          </a:p>
          <a:p>
            <a:pPr lvl="1"/>
            <a:r>
              <a:rPr lang="fr-CA" sz="1800" dirty="0"/>
              <a:t>Partenariat universitaire avec ESG UQAM: Fondements scientifiques</a:t>
            </a:r>
          </a:p>
          <a:p>
            <a:pPr lvl="1"/>
            <a:r>
              <a:rPr lang="fr-CA" sz="1800" dirty="0"/>
              <a:t>Démarche itérative</a:t>
            </a:r>
          </a:p>
          <a:p>
            <a:pPr lvl="1"/>
            <a:r>
              <a:rPr lang="fr-CA" sz="1800" dirty="0"/>
              <a:t>Indice publié sous licence libre </a:t>
            </a:r>
            <a:endParaRPr lang="fr-CA" sz="1200" dirty="0"/>
          </a:p>
          <a:p>
            <a:pPr lvl="1"/>
            <a:r>
              <a:rPr lang="fr-CA" sz="1800" dirty="0"/>
              <a:t>En cours de déploiement chez Croix Bleue du Québec / Ontario / </a:t>
            </a:r>
            <a:r>
              <a:rPr lang="fr-CA" sz="1800" dirty="0" err="1"/>
              <a:t>Canassistance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2047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FB3D6-C096-8F48-800F-D2C620A1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Vidéo explicative…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74622-81BE-D745-9342-A41C0303338A}"/>
              </a:ext>
            </a:extLst>
          </p:cNvPr>
          <p:cNvSpPr/>
          <p:nvPr/>
        </p:nvSpPr>
        <p:spPr>
          <a:xfrm>
            <a:off x="0" y="599651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Lien vers la vidéo: </a:t>
            </a:r>
            <a:r>
              <a:rPr lang="fr-FR" dirty="0">
                <a:hlinkClick r:id="rId2"/>
              </a:rPr>
              <a:t>https://www.youtube.com/watch?v=3Cai3x68teA</a:t>
            </a:r>
            <a:r>
              <a:rPr lang="fr-FR" dirty="0"/>
              <a:t>  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26100D4-857F-734A-B07D-D428A14B7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4986"/>
            <a:ext cx="8229600" cy="4420428"/>
          </a:xfrm>
        </p:spPr>
      </p:pic>
    </p:spTree>
    <p:extLst>
      <p:ext uri="{BB962C8B-B14F-4D97-AF65-F5344CB8AC3E}">
        <p14:creationId xmlns:p14="http://schemas.microsoft.com/office/powerpoint/2010/main" val="123819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6927F-5378-FB4D-845C-8C4F60A8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ICN -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6786B-2399-7843-A79F-DA108F69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8775"/>
            <a:ext cx="8229600" cy="4741481"/>
          </a:xfrm>
        </p:spPr>
        <p:txBody>
          <a:bodyPr/>
          <a:lstStyle/>
          <a:p>
            <a:r>
              <a:rPr lang="fr-CA" sz="2400" dirty="0"/>
              <a:t>6 dimensions de l’ICN</a:t>
            </a:r>
          </a:p>
          <a:p>
            <a:pPr lvl="1"/>
            <a:r>
              <a:rPr lang="fr-CA" sz="2000" dirty="0" err="1"/>
              <a:t>Littératie</a:t>
            </a:r>
            <a:r>
              <a:rPr lang="fr-CA" sz="2000" dirty="0"/>
              <a:t> numérique </a:t>
            </a:r>
            <a:r>
              <a:rPr lang="fr-CA" sz="1200" dirty="0"/>
              <a:t>(27 questions)</a:t>
            </a:r>
          </a:p>
          <a:p>
            <a:pPr lvl="1"/>
            <a:r>
              <a:rPr lang="fr-CA" sz="2000" dirty="0"/>
              <a:t>Auto-efficacité et inventivité numérique </a:t>
            </a:r>
            <a:r>
              <a:rPr lang="fr-CA" sz="1200" dirty="0"/>
              <a:t>(11 questions)</a:t>
            </a:r>
          </a:p>
          <a:p>
            <a:pPr lvl="1"/>
            <a:r>
              <a:rPr lang="fr-CA" sz="2000" dirty="0"/>
              <a:t>Travail collaboratif à l’ère du numérique </a:t>
            </a:r>
            <a:r>
              <a:rPr lang="fr-CA" sz="1200" dirty="0"/>
              <a:t>(12 questions)</a:t>
            </a:r>
          </a:p>
          <a:p>
            <a:pPr lvl="1"/>
            <a:r>
              <a:rPr lang="fr-CA" sz="2000" dirty="0"/>
              <a:t>Adaptabilité et flexibilité numérique </a:t>
            </a:r>
            <a:r>
              <a:rPr lang="fr-CA" sz="1200" dirty="0"/>
              <a:t>(24 questions)</a:t>
            </a:r>
          </a:p>
          <a:p>
            <a:pPr lvl="1"/>
            <a:r>
              <a:rPr lang="fr-CA" sz="2000" dirty="0" err="1"/>
              <a:t>Littératie</a:t>
            </a:r>
            <a:r>
              <a:rPr lang="fr-CA" sz="2000" dirty="0"/>
              <a:t> informationnelle – Maturité analytique </a:t>
            </a:r>
            <a:r>
              <a:rPr lang="fr-CA" sz="1200" dirty="0"/>
              <a:t>(16 questions)</a:t>
            </a:r>
          </a:p>
          <a:p>
            <a:pPr lvl="1"/>
            <a:r>
              <a:rPr lang="fr-CA" sz="2000" dirty="0"/>
              <a:t>Hygiène numérique </a:t>
            </a:r>
            <a:r>
              <a:rPr lang="fr-CA" sz="1200" dirty="0"/>
              <a:t>(21 questions)</a:t>
            </a:r>
          </a:p>
          <a:p>
            <a:r>
              <a:rPr lang="fr-CA" sz="2400" dirty="0"/>
              <a:t>Culture numérique</a:t>
            </a:r>
          </a:p>
          <a:p>
            <a:pPr lvl="1"/>
            <a:r>
              <a:rPr lang="fr-CA" sz="2000" dirty="0"/>
              <a:t>Culture numérique – Prédisposition individuelle </a:t>
            </a:r>
            <a:r>
              <a:rPr lang="fr-CA" sz="1200" dirty="0"/>
              <a:t>(23 questions)</a:t>
            </a:r>
          </a:p>
          <a:p>
            <a:pPr lvl="1"/>
            <a:r>
              <a:rPr lang="fr-CA" sz="2000" dirty="0"/>
              <a:t>Culture numérique – Pratiques organisationnelles </a:t>
            </a:r>
            <a:r>
              <a:rPr lang="fr-CA" sz="1200" dirty="0"/>
              <a:t>(32 questions)</a:t>
            </a:r>
          </a:p>
          <a:p>
            <a:r>
              <a:rPr lang="fr-CA" sz="2400" dirty="0"/>
              <a:t>Fonctionnement</a:t>
            </a:r>
          </a:p>
          <a:p>
            <a:pPr lvl="1"/>
            <a:r>
              <a:rPr lang="fr-CA" sz="2000" dirty="0"/>
              <a:t>Auto-évaluation </a:t>
            </a:r>
            <a:r>
              <a:rPr lang="fr-CA" sz="1100" dirty="0"/>
              <a:t>(sans vignette)</a:t>
            </a:r>
            <a:endParaRPr lang="fr-CA" sz="2000" dirty="0"/>
          </a:p>
          <a:p>
            <a:pPr lvl="1"/>
            <a:r>
              <a:rPr lang="fr-CA" sz="2000" dirty="0"/>
              <a:t>Temps requis </a:t>
            </a:r>
            <a:r>
              <a:rPr lang="fr-CA" sz="1100" dirty="0"/>
              <a:t>(+/-30-35 min.)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969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230" y="1025139"/>
            <a:ext cx="7772400" cy="754355"/>
          </a:xfrm>
        </p:spPr>
        <p:txBody>
          <a:bodyPr/>
          <a:lstStyle/>
          <a:p>
            <a:pPr algn="ctr"/>
            <a:r>
              <a:rPr lang="fr-FR" dirty="0"/>
              <a:t>Tour du propriétaire…. Par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1779494"/>
            <a:ext cx="8138160" cy="2653134"/>
          </a:xfrm>
        </p:spPr>
        <p:txBody>
          <a:bodyPr/>
          <a:lstStyle/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Version française</a:t>
            </a:r>
            <a:endParaRPr lang="fr-FR" sz="2400" dirty="0">
              <a:hlinkClick r:id="rId2"/>
            </a:endParaRPr>
          </a:p>
          <a:p>
            <a:pPr marL="0" indent="0" algn="ctr">
              <a:buNone/>
            </a:pPr>
            <a:r>
              <a:rPr lang="fr-FR" sz="3600" dirty="0">
                <a:hlinkClick r:id="rId2"/>
              </a:rPr>
              <a:t>https://cirano.qc.ca/fr/icn</a:t>
            </a:r>
            <a:endParaRPr lang="fr-FR" sz="3600" dirty="0"/>
          </a:p>
          <a:p>
            <a:pPr marL="0" indent="0" algn="ctr">
              <a:buNone/>
            </a:pPr>
            <a:r>
              <a:rPr lang="fr-FR" sz="2400" dirty="0"/>
              <a:t>Version anglaise</a:t>
            </a:r>
          </a:p>
          <a:p>
            <a:pPr marL="0" indent="0" algn="ctr">
              <a:buNone/>
            </a:pPr>
            <a:r>
              <a:rPr lang="fr-FR" sz="3600" dirty="0">
                <a:hlinkClick r:id="rId3"/>
              </a:rPr>
              <a:t>https://cirano.qc.ca/en/icn</a:t>
            </a:r>
            <a:endParaRPr lang="fr-FR" sz="36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Questions / Commentaires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08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33AE-BF95-5C41-9802-B7D4C1DD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/>
              <a:t>Table </a:t>
            </a:r>
            <a:r>
              <a:rPr lang="fr-FR" dirty="0"/>
              <a:t>ronde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735730-8CD4-6740-8877-FCD0A79A2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4400" b="1" i="1" dirty="0"/>
              <a:t>Transformations et défis des compétences numériques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72774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6927F-5378-FB4D-845C-8C4F60A8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Panélistes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6786B-2399-7843-A79F-DA108F69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9498"/>
            <a:ext cx="8547463" cy="4741481"/>
          </a:xfrm>
        </p:spPr>
        <p:txBody>
          <a:bodyPr/>
          <a:lstStyle/>
          <a:p>
            <a:pPr lvl="0"/>
            <a:r>
              <a:rPr lang="fr-CA" sz="2000" dirty="0"/>
              <a:t>Benoit Aubert</a:t>
            </a:r>
          </a:p>
          <a:p>
            <a:pPr lvl="1"/>
            <a:r>
              <a:rPr lang="fr-CA" sz="1600" dirty="0"/>
              <a:t>Professeur titulaire, HEC Montréal</a:t>
            </a:r>
            <a:endParaRPr lang="fr-CA" dirty="0"/>
          </a:p>
          <a:p>
            <a:pPr lvl="1"/>
            <a:r>
              <a:rPr lang="fr-CA" sz="1600" u="sng" dirty="0">
                <a:hlinkClick r:id="rId3"/>
              </a:rPr>
              <a:t>https://www.hec.ca/profs/benoit.aubert.html</a:t>
            </a:r>
            <a:endParaRPr lang="fr-CA" dirty="0"/>
          </a:p>
          <a:p>
            <a:pPr lvl="0"/>
            <a:r>
              <a:rPr lang="fr-CA" sz="2000" dirty="0"/>
              <a:t>Mustapha Cheikh-Ammar</a:t>
            </a:r>
          </a:p>
          <a:p>
            <a:pPr lvl="1"/>
            <a:r>
              <a:rPr lang="fr-CA" sz="1600" dirty="0"/>
              <a:t>Professeur adjoint, Université Laval, Département SIO</a:t>
            </a:r>
            <a:endParaRPr lang="fr-CA" dirty="0"/>
          </a:p>
          <a:p>
            <a:pPr lvl="1"/>
            <a:r>
              <a:rPr lang="fr-CA" sz="1600" dirty="0"/>
              <a:t>CERTIA -  Responsable du thème :  Innovation et transformation organisationnelle avec les TI</a:t>
            </a:r>
            <a:endParaRPr lang="fr-CA" dirty="0"/>
          </a:p>
          <a:p>
            <a:pPr lvl="1"/>
            <a:r>
              <a:rPr lang="fr-CA" sz="1600" u="sng" dirty="0">
                <a:hlinkClick r:id="rId4"/>
              </a:rPr>
              <a:t>https://www4.fsa.ulaval.ca/enseignant/mustapha-cheikh-ammar/</a:t>
            </a:r>
            <a:endParaRPr lang="fr-CA" dirty="0"/>
          </a:p>
          <a:p>
            <a:pPr lvl="0"/>
            <a:r>
              <a:rPr lang="fr-CA" sz="2000" dirty="0"/>
              <a:t>Cristina </a:t>
            </a:r>
            <a:r>
              <a:rPr lang="fr-CA" sz="2000" dirty="0" err="1"/>
              <a:t>Cistellini</a:t>
            </a:r>
            <a:endParaRPr lang="fr-CA" sz="2000" dirty="0"/>
          </a:p>
          <a:p>
            <a:pPr lvl="1"/>
            <a:r>
              <a:rPr lang="fr-CA" sz="1600" dirty="0"/>
              <a:t>Vice-présidente RH, BNC</a:t>
            </a:r>
            <a:endParaRPr lang="fr-CA" dirty="0"/>
          </a:p>
          <a:p>
            <a:pPr lvl="1"/>
            <a:r>
              <a:rPr lang="fr-CA" sz="1600" u="sng" dirty="0">
                <a:hlinkClick r:id="rId5"/>
              </a:rPr>
              <a:t>https://www.linkedin.com/in/cristina-cistellini-04003561/?originalSubdomain=ca</a:t>
            </a:r>
            <a:r>
              <a:rPr lang="fr-CA" sz="1600" dirty="0"/>
              <a:t> </a:t>
            </a:r>
            <a:endParaRPr lang="fr-CA" dirty="0"/>
          </a:p>
          <a:p>
            <a:pPr lvl="0"/>
            <a:r>
              <a:rPr lang="fr-CA" sz="2000" dirty="0"/>
              <a:t>Frédéric Thomas</a:t>
            </a:r>
          </a:p>
          <a:p>
            <a:pPr lvl="1"/>
            <a:r>
              <a:rPr lang="fr-CA" sz="1600" dirty="0"/>
              <a:t>Directeur principal, Alignement et portefeuille de projets, Croix-Bleue</a:t>
            </a:r>
            <a:endParaRPr lang="fr-CA" dirty="0"/>
          </a:p>
          <a:p>
            <a:pPr lvl="1"/>
            <a:r>
              <a:rPr lang="fr-CA" sz="1600" u="sng" dirty="0">
                <a:hlinkClick r:id="rId6"/>
              </a:rPr>
              <a:t>https://www.linkedin.com/in/fredericpaulthomas/</a:t>
            </a:r>
            <a:r>
              <a:rPr lang="fr-CA" sz="1600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82396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908</Words>
  <Application>Microsoft Macintosh PowerPoint</Application>
  <PresentationFormat>Affichage à l'écran (4:3)</PresentationFormat>
  <Paragraphs>112</Paragraphs>
  <Slides>23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Thème Office</vt:lpstr>
      <vt:lpstr>CIRANO - Webinaire –  5 novembre 2021   Lancement de l’outil d’autoévaluation de l’Indice de compétences numériques (ICN)  + Table ronde sur les défis des transformations numériques et des compétences numériques</vt:lpstr>
      <vt:lpstr>Agenda</vt:lpstr>
      <vt:lpstr> Mot de bienvenue   Nathalie de Marcellis-Warin Présidente-directrice générale, CIRANO Professeure titulaire, Polytechnique Montréal    </vt:lpstr>
      <vt:lpstr>Collaboration Croix Bleue du Québec</vt:lpstr>
      <vt:lpstr>Vidéo explicative…</vt:lpstr>
      <vt:lpstr>ICN - Contenu</vt:lpstr>
      <vt:lpstr>Tour du propriétaire…. Par ici</vt:lpstr>
      <vt:lpstr>Table ronde</vt:lpstr>
      <vt:lpstr>Panélistes</vt:lpstr>
      <vt:lpstr>Question #1</vt:lpstr>
      <vt:lpstr>Question #2</vt:lpstr>
      <vt:lpstr>Question #3</vt:lpstr>
      <vt:lpstr>Question #4</vt:lpstr>
      <vt:lpstr>Question #5</vt:lpstr>
      <vt:lpstr>Question #6</vt:lpstr>
      <vt:lpstr>Question #7</vt:lpstr>
      <vt:lpstr>Présentation PowerPoint</vt:lpstr>
      <vt:lpstr>Tour du propriétaire</vt:lpstr>
      <vt:lpstr>Tour du propriétaire</vt:lpstr>
      <vt:lpstr>Tour du propriétaire</vt:lpstr>
      <vt:lpstr>Tour du propriétaire</vt:lpstr>
      <vt:lpstr>Tour du propriétaire</vt:lpstr>
      <vt:lpstr>Tour du propriétaire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Antonello Callimaci</dc:creator>
  <cp:lastModifiedBy>Microsoft Office User</cp:lastModifiedBy>
  <cp:revision>24</cp:revision>
  <cp:lastPrinted>2021-05-25T21:26:48Z</cp:lastPrinted>
  <dcterms:created xsi:type="dcterms:W3CDTF">2013-06-12T15:36:16Z</dcterms:created>
  <dcterms:modified xsi:type="dcterms:W3CDTF">2021-11-05T17:23:49Z</dcterms:modified>
</cp:coreProperties>
</file>